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9" r:id="rId3"/>
    <p:sldId id="283" r:id="rId4"/>
    <p:sldId id="286" r:id="rId5"/>
    <p:sldId id="287" r:id="rId6"/>
    <p:sldId id="288" r:id="rId7"/>
    <p:sldId id="289" r:id="rId8"/>
    <p:sldId id="284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77" r:id="rId20"/>
    <p:sldId id="260" r:id="rId21"/>
    <p:sldId id="262" r:id="rId22"/>
  </p:sldIdLst>
  <p:sldSz cx="9144000" cy="5143500" type="screen16x9"/>
  <p:notesSz cx="6858000" cy="9144000"/>
  <p:embeddedFontLst>
    <p:embeddedFont>
      <p:font typeface="Frank Ruhl Libre Light" pitchFamily="2" charset="-79"/>
      <p:regular r:id="rId24"/>
      <p:bold r:id="rId25"/>
    </p:embeddedFont>
    <p:embeddedFont>
      <p:font typeface="IBM Plex Sans Condensed" panose="020B05060502030002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EA9AA-4D8E-4AED-A2D1-1A885E36B4D8}">
  <a:tblStyle styleId="{D30EA9AA-4D8E-4AED-A2D1-1A885E36B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49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8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9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1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69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95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31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7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9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3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27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6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0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rgbClr val="D9DCE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ATM PROJECT</a:t>
            </a:r>
            <a:br>
              <a:rPr lang="en" dirty="0"/>
            </a:br>
            <a:r>
              <a:rPr lang="en" sz="1050" b="0" dirty="0"/>
              <a:t>by : </a:t>
            </a:r>
            <a:r>
              <a:rPr lang="en" sz="1050" b="0" dirty="0" err="1"/>
              <a:t>Ariansyah</a:t>
            </a:r>
            <a:r>
              <a:rPr lang="en" sz="1050" b="0" dirty="0"/>
              <a:t> </a:t>
            </a:r>
            <a:r>
              <a:rPr lang="en" sz="1050" b="0" dirty="0" err="1"/>
              <a:t>Nugroho</a:t>
            </a:r>
            <a:r>
              <a:rPr lang="en" sz="1050" b="0" dirty="0"/>
              <a:t> (EDP-003)</a:t>
            </a:r>
            <a:endParaRPr b="0" dirty="0"/>
          </a:p>
        </p:txBody>
      </p:sp>
      <p:grpSp>
        <p:nvGrpSpPr>
          <p:cNvPr id="11" name="Google Shape;502;p37">
            <a:extLst>
              <a:ext uri="{FF2B5EF4-FFF2-40B4-BE49-F238E27FC236}">
                <a16:creationId xmlns:a16="http://schemas.microsoft.com/office/drawing/2014/main" id="{AEF40042-614C-534B-BBD6-BD60CC321BDA}"/>
              </a:ext>
            </a:extLst>
          </p:cNvPr>
          <p:cNvGrpSpPr/>
          <p:nvPr/>
        </p:nvGrpSpPr>
        <p:grpSpPr>
          <a:xfrm>
            <a:off x="313605" y="2201581"/>
            <a:ext cx="963929" cy="740338"/>
            <a:chOff x="568950" y="3686775"/>
            <a:chExt cx="472500" cy="362900"/>
          </a:xfrm>
        </p:grpSpPr>
        <p:sp>
          <p:nvSpPr>
            <p:cNvPr id="12" name="Google Shape;503;p37">
              <a:extLst>
                <a:ext uri="{FF2B5EF4-FFF2-40B4-BE49-F238E27FC236}">
                  <a16:creationId xmlns:a16="http://schemas.microsoft.com/office/drawing/2014/main" id="{8DCB04B8-B161-2844-AC30-BCAC1F20A640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`</a:t>
              </a:r>
              <a:endParaRPr dirty="0"/>
            </a:p>
          </p:txBody>
        </p:sp>
        <p:sp>
          <p:nvSpPr>
            <p:cNvPr id="13" name="Google Shape;504;p37">
              <a:extLst>
                <a:ext uri="{FF2B5EF4-FFF2-40B4-BE49-F238E27FC236}">
                  <a16:creationId xmlns:a16="http://schemas.microsoft.com/office/drawing/2014/main" id="{264F9B6B-1C49-544D-BE1E-757685FDEC46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5;p37">
              <a:extLst>
                <a:ext uri="{FF2B5EF4-FFF2-40B4-BE49-F238E27FC236}">
                  <a16:creationId xmlns:a16="http://schemas.microsoft.com/office/drawing/2014/main" id="{47F0B109-9791-BF43-87C6-1F86CA3A6FE8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5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78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</a:t>
            </a:r>
            <a:br>
              <a:rPr lang="en" dirty="0"/>
            </a:br>
            <a:r>
              <a:rPr lang="en" dirty="0"/>
              <a:t>ARCHITECTURE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03C23-5CA7-874D-B637-ABD5BA4E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58" y="1069854"/>
            <a:ext cx="4203650" cy="30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TOOLS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6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432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TOOLS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800" dirty="0" err="1">
                <a:solidFill>
                  <a:schemeClr val="tx1"/>
                </a:solidFill>
              </a:rPr>
              <a:t>Terdiri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atas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beberapa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fungsi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utama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yaitu</a:t>
            </a:r>
            <a:r>
              <a:rPr lang="en-ID" sz="1800" dirty="0">
                <a:solidFill>
                  <a:schemeClr val="tx1"/>
                </a:solidFill>
              </a:rPr>
              <a:t> :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Cek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Saldo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Tarik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Transfer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Pembelian</a:t>
            </a:r>
            <a:r>
              <a:rPr lang="en-ID" sz="1800" dirty="0">
                <a:solidFill>
                  <a:schemeClr val="tx1"/>
                </a:solidFill>
              </a:rPr>
              <a:t> (</a:t>
            </a:r>
            <a:r>
              <a:rPr lang="en-ID" sz="1800" dirty="0" err="1">
                <a:solidFill>
                  <a:schemeClr val="tx1"/>
                </a:solidFill>
              </a:rPr>
              <a:t>Pulsa</a:t>
            </a:r>
            <a:r>
              <a:rPr lang="en-ID" sz="1800" dirty="0">
                <a:solidFill>
                  <a:schemeClr val="tx1"/>
                </a:solidFill>
              </a:rPr>
              <a:t>)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Pembayaran</a:t>
            </a:r>
            <a:r>
              <a:rPr lang="en-ID" sz="1800" dirty="0">
                <a:solidFill>
                  <a:schemeClr val="tx1"/>
                </a:solidFill>
              </a:rPr>
              <a:t> (TopUp DANA)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54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pengecekan</a:t>
            </a:r>
            <a:r>
              <a:rPr lang="en-US" b="0" dirty="0"/>
              <a:t> </a:t>
            </a:r>
            <a:r>
              <a:rPr lang="en-US" b="0" dirty="0" err="1"/>
              <a:t>saldo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</a:t>
            </a:r>
            <a:r>
              <a:rPr lang="en-US" b="0" dirty="0" err="1"/>
              <a:t>akun</a:t>
            </a:r>
            <a:r>
              <a:rPr lang="en-US" b="0" dirty="0"/>
              <a:t> yang </a:t>
            </a:r>
            <a:r>
              <a:rPr lang="en-US" b="0" dirty="0" err="1"/>
              <a:t>terautentikasi</a:t>
            </a:r>
            <a:r>
              <a:rPr lang="en-US" b="0" dirty="0"/>
              <a:t>.</a:t>
            </a:r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DB248-84A5-9547-B33A-6078C219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00" y="1363436"/>
            <a:ext cx="515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Tarik </a:t>
            </a:r>
            <a:r>
              <a:rPr lang="en-US" dirty="0" err="1"/>
              <a:t>Tunai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penarikan</a:t>
            </a:r>
            <a:r>
              <a:rPr lang="en-US" b="0" dirty="0"/>
              <a:t> </a:t>
            </a:r>
            <a:r>
              <a:rPr lang="en-US" b="0" dirty="0" err="1"/>
              <a:t>uang</a:t>
            </a:r>
            <a:r>
              <a:rPr lang="en-US" b="0" dirty="0"/>
              <a:t> </a:t>
            </a:r>
            <a:r>
              <a:rPr lang="en-US" b="0" dirty="0" err="1"/>
              <a:t>tunai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</a:t>
            </a:r>
            <a:r>
              <a:rPr lang="en-US" b="0" dirty="0" err="1"/>
              <a:t>mesin</a:t>
            </a:r>
            <a:r>
              <a:rPr lang="en-US" b="0" dirty="0"/>
              <a:t> ATM.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5C529-6733-9540-A0F9-57A1188D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2" y="1496806"/>
            <a:ext cx="5004707" cy="21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Transfer </a:t>
            </a:r>
            <a:r>
              <a:rPr lang="en-US" dirty="0" err="1"/>
              <a:t>Tunai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7ACD-D125-2644-B113-ACEFD7B0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23" y="1404257"/>
            <a:ext cx="5611234" cy="1967776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transfer </a:t>
            </a:r>
            <a:r>
              <a:rPr lang="en-US" b="0" dirty="0" err="1"/>
              <a:t>uang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rekening</a:t>
            </a:r>
            <a:r>
              <a:rPr lang="en-US" b="0" dirty="0"/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208358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</a:t>
            </a:r>
            <a:r>
              <a:rPr lang="en-US" dirty="0" err="1"/>
              <a:t>Pembayaran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pembayaran</a:t>
            </a:r>
            <a:r>
              <a:rPr lang="en-US" b="0" dirty="0"/>
              <a:t> multipayment, </a:t>
            </a:r>
            <a:r>
              <a:rPr lang="en-US" b="0" dirty="0" err="1"/>
              <a:t>contohnya</a:t>
            </a:r>
            <a:r>
              <a:rPr lang="en-US" b="0" dirty="0"/>
              <a:t> TopUp </a:t>
            </a:r>
            <a:r>
              <a:rPr lang="en-US" b="0" dirty="0" err="1"/>
              <a:t>akun</a:t>
            </a:r>
            <a:r>
              <a:rPr lang="en-US" b="0" dirty="0"/>
              <a:t> DANA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8F28-7AD6-A449-B8E7-CD456827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464" y="1428436"/>
            <a:ext cx="5120821" cy="21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7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</a:t>
            </a:r>
            <a:r>
              <a:rPr lang="en-US" dirty="0" err="1"/>
              <a:t>Pembelian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pembelian</a:t>
            </a:r>
            <a:r>
              <a:rPr lang="en-US" b="0" dirty="0"/>
              <a:t> </a:t>
            </a:r>
            <a:r>
              <a:rPr lang="en-US" b="0" dirty="0" err="1"/>
              <a:t>pulsa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87D3-D5A0-6944-8783-4C6760B3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36" y="1271014"/>
            <a:ext cx="5088164" cy="21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1689998" y="550195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907321" y="764897"/>
            <a:ext cx="4758600" cy="30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118;p18">
            <a:extLst>
              <a:ext uri="{FF2B5EF4-FFF2-40B4-BE49-F238E27FC236}">
                <a16:creationId xmlns:a16="http://schemas.microsoft.com/office/drawing/2014/main" id="{DA32AFDC-F8F9-BB4C-8B4C-AA97BBA0EF70}"/>
              </a:ext>
            </a:extLst>
          </p:cNvPr>
          <p:cNvSpPr txBox="1">
            <a:spLocks/>
          </p:cNvSpPr>
          <p:nvPr/>
        </p:nvSpPr>
        <p:spPr>
          <a:xfrm>
            <a:off x="1966721" y="1550993"/>
            <a:ext cx="4699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ctr"/>
            <a:r>
              <a:rPr lang="en-ID" sz="6000" dirty="0">
                <a:solidFill>
                  <a:srgbClr val="FDF6DA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E7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771650" y="604440"/>
            <a:ext cx="4469408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dirty="0"/>
              <a:t>stay hungry, stay foolish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dirty="0"/>
              <a:t>	    Steve Jobs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1C202-07DA-A143-96D1-27FABC74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16" y="2465614"/>
            <a:ext cx="936111" cy="9361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DF6DA"/>
                </a:solidFill>
              </a:rPr>
              <a:t>THANKYOU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3722725" y="2750555"/>
            <a:ext cx="4699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5999"/>
            <a:ext cx="5345700" cy="34643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Mini ATM Project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project yang </a:t>
            </a:r>
            <a:r>
              <a:rPr lang="en-ID" sz="1600" dirty="0" err="1">
                <a:solidFill>
                  <a:schemeClr val="tx1"/>
                </a:solidFill>
              </a:rPr>
              <a:t>bertujuan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membuat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aplikasi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mensimulasikan</a:t>
            </a:r>
            <a:r>
              <a:rPr lang="en-ID" sz="1600" dirty="0">
                <a:solidFill>
                  <a:schemeClr val="tx1"/>
                </a:solidFill>
              </a:rPr>
              <a:t> proses yang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( </a:t>
            </a:r>
            <a:r>
              <a:rPr lang="en-ID" sz="1600" i="1" dirty="0">
                <a:solidFill>
                  <a:schemeClr val="tx1"/>
                </a:solidFill>
              </a:rPr>
              <a:t>Automated Teller Machine </a:t>
            </a:r>
            <a:r>
              <a:rPr lang="en-ID" sz="1600" dirty="0">
                <a:solidFill>
                  <a:schemeClr val="tx1"/>
                </a:solidFill>
              </a:rPr>
              <a:t>).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Terdiri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beberapa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fungsi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yaitu</a:t>
            </a:r>
            <a:r>
              <a:rPr lang="en-ID" sz="1600" dirty="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Cek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Saldo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Tarik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Transfer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Pembelian</a:t>
            </a:r>
            <a:r>
              <a:rPr lang="en-ID" sz="1600" dirty="0">
                <a:solidFill>
                  <a:schemeClr val="tx1"/>
                </a:solidFill>
              </a:rPr>
              <a:t> (</a:t>
            </a:r>
            <a:r>
              <a:rPr lang="en-ID" sz="1600" dirty="0" err="1">
                <a:solidFill>
                  <a:schemeClr val="tx1"/>
                </a:solidFill>
              </a:rPr>
              <a:t>Pulsa</a:t>
            </a:r>
            <a:r>
              <a:rPr lang="en-ID" sz="16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Pembayaran</a:t>
            </a:r>
            <a:r>
              <a:rPr lang="en-ID" sz="1600" dirty="0">
                <a:solidFill>
                  <a:schemeClr val="tx1"/>
                </a:solidFill>
              </a:rPr>
              <a:t> (TopUp DANA)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94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ISO-8583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65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ISO-8583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ISO 8583 </a:t>
            </a:r>
            <a:r>
              <a:rPr lang="en-ID" sz="1600" dirty="0" err="1">
                <a:solidFill>
                  <a:schemeClr val="tx1"/>
                </a:solidFill>
              </a:rPr>
              <a:t>adalah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standart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internasional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finansial</a:t>
            </a:r>
            <a:r>
              <a:rPr lang="en-ID" sz="1600" dirty="0">
                <a:solidFill>
                  <a:schemeClr val="tx1"/>
                </a:solidFill>
              </a:rPr>
              <a:t>. ISO 8583 </a:t>
            </a:r>
            <a:r>
              <a:rPr lang="en-ID" sz="1600" dirty="0" err="1">
                <a:solidFill>
                  <a:schemeClr val="tx1"/>
                </a:solidFill>
              </a:rPr>
              <a:t>ini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sudah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sangat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banyak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digunakan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hal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finansial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terutama</a:t>
            </a:r>
            <a:r>
              <a:rPr lang="en-ID" sz="1600" dirty="0">
                <a:solidFill>
                  <a:schemeClr val="tx1"/>
                </a:solidFill>
              </a:rPr>
              <a:t> di dunia </a:t>
            </a:r>
            <a:r>
              <a:rPr lang="en-ID" sz="1600" dirty="0" err="1">
                <a:solidFill>
                  <a:schemeClr val="tx1"/>
                </a:solidFill>
              </a:rPr>
              <a:t>perbankan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Contohnya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terletak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dan EDC, </a:t>
            </a:r>
            <a:r>
              <a:rPr lang="en-ID" sz="1600" dirty="0" err="1">
                <a:solidFill>
                  <a:schemeClr val="tx1"/>
                </a:solidFill>
              </a:rPr>
              <a:t>dimana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saat</a:t>
            </a:r>
            <a:r>
              <a:rPr lang="en-ID" sz="1600" dirty="0">
                <a:solidFill>
                  <a:schemeClr val="tx1"/>
                </a:solidFill>
              </a:rPr>
              <a:t> proses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</a:t>
            </a:r>
            <a:r>
              <a:rPr lang="en-ID" sz="1600" dirty="0" err="1">
                <a:solidFill>
                  <a:schemeClr val="tx1"/>
                </a:solidFill>
              </a:rPr>
              <a:t>atau</a:t>
            </a:r>
            <a:r>
              <a:rPr lang="en-ID" sz="1600" dirty="0">
                <a:solidFill>
                  <a:schemeClr val="tx1"/>
                </a:solidFill>
              </a:rPr>
              <a:t> EDC </a:t>
            </a:r>
            <a:r>
              <a:rPr lang="en-ID" sz="1600" dirty="0" err="1">
                <a:solidFill>
                  <a:schemeClr val="tx1"/>
                </a:solidFill>
              </a:rPr>
              <a:t>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mengirimkan</a:t>
            </a:r>
            <a:r>
              <a:rPr lang="en-ID" sz="1600" dirty="0">
                <a:solidFill>
                  <a:schemeClr val="tx1"/>
                </a:solidFill>
              </a:rPr>
              <a:t> data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bentuk</a:t>
            </a:r>
            <a:r>
              <a:rPr lang="en-ID" sz="1600" dirty="0">
                <a:solidFill>
                  <a:schemeClr val="tx1"/>
                </a:solidFill>
              </a:rPr>
              <a:t> ISO 8583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server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diproses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5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ActiveMQ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25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ActiveMQ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Apache ActiveMQ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Message Broker </a:t>
            </a:r>
            <a:r>
              <a:rPr lang="en-ID" sz="1600" dirty="0">
                <a:solidFill>
                  <a:schemeClr val="tx1"/>
                </a:solidFill>
              </a:rPr>
              <a:t>yang </a:t>
            </a:r>
            <a:r>
              <a:rPr lang="en-ID" sz="1600" dirty="0" err="1">
                <a:solidFill>
                  <a:schemeClr val="tx1"/>
                </a:solidFill>
              </a:rPr>
              <a:t>bersifat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Open Source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ditulis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bersamaan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Java Message Service </a:t>
            </a:r>
            <a:r>
              <a:rPr lang="en-ID" sz="1600" dirty="0">
                <a:solidFill>
                  <a:schemeClr val="tx1"/>
                </a:solidFill>
              </a:rPr>
              <a:t>(JMS). </a:t>
            </a:r>
            <a:r>
              <a:rPr lang="en-ID" sz="1600" dirty="0" err="1">
                <a:solidFill>
                  <a:schemeClr val="tx1"/>
                </a:solidFill>
              </a:rPr>
              <a:t>Setiap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 </a:t>
            </a:r>
            <a:r>
              <a:rPr lang="en-ID" sz="1600" dirty="0">
                <a:solidFill>
                  <a:schemeClr val="tx1"/>
                </a:solidFill>
              </a:rPr>
              <a:t>dan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mengambil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dibuat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menyimpan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semua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kepadanya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sampai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dikonsumsi</a:t>
            </a:r>
            <a:r>
              <a:rPr lang="en-ID" sz="1600" dirty="0">
                <a:solidFill>
                  <a:schemeClr val="tx1"/>
                </a:solidFill>
              </a:rPr>
              <a:t> oleh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C4398-C0E8-C542-85D6-F4EAC670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71" y="2652946"/>
            <a:ext cx="3005395" cy="1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4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987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Java SDK 12.0</a:t>
            </a:r>
          </a:p>
          <a:p>
            <a:r>
              <a:rPr lang="en-ID" dirty="0">
                <a:solidFill>
                  <a:schemeClr val="tx1"/>
                </a:solidFill>
              </a:rPr>
              <a:t>MySQL 10.4.6</a:t>
            </a:r>
          </a:p>
          <a:p>
            <a:r>
              <a:rPr lang="en-ID" dirty="0">
                <a:solidFill>
                  <a:schemeClr val="tx1"/>
                </a:solidFill>
              </a:rPr>
              <a:t>Apache Maven 3.6.1</a:t>
            </a:r>
          </a:p>
          <a:p>
            <a:r>
              <a:rPr lang="en-ID" dirty="0">
                <a:solidFill>
                  <a:schemeClr val="tx1"/>
                </a:solidFill>
              </a:rPr>
              <a:t>ActiveMQ 5.15.9</a:t>
            </a:r>
          </a:p>
          <a:p>
            <a:r>
              <a:rPr lang="en-ID" dirty="0">
                <a:solidFill>
                  <a:schemeClr val="tx1"/>
                </a:solidFill>
              </a:rPr>
              <a:t>Spring Boot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BF919-931D-954B-BE56-C9103934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9" y="1692759"/>
            <a:ext cx="1707665" cy="1138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EDD5C-337B-6A4A-9302-4F7E77C4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89" y="1309955"/>
            <a:ext cx="1148414" cy="765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38E6D-F90F-5F41-97E2-54936A09A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28" y="2173100"/>
            <a:ext cx="1534152" cy="1255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76943-6385-D84F-8D1D-7F5B44153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470" y="746632"/>
            <a:ext cx="1307686" cy="90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5397A-9C67-6A46-9A9C-0F8136C01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894443"/>
            <a:ext cx="1707665" cy="4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72965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292</Words>
  <Application>Microsoft Macintosh PowerPoint</Application>
  <PresentationFormat>On-screen Show (16:9)</PresentationFormat>
  <Paragraphs>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IBM Plex Sans Condensed</vt:lpstr>
      <vt:lpstr>Frank Ruhl Libre Light</vt:lpstr>
      <vt:lpstr>Arial</vt:lpstr>
      <vt:lpstr>Octavia template</vt:lpstr>
      <vt:lpstr>MINI ATM PROJECT by : Ariansyah Nugroho (EDP-003)</vt:lpstr>
      <vt:lpstr>INTRODUCTION</vt:lpstr>
      <vt:lpstr>INTRODUCTION</vt:lpstr>
      <vt:lpstr>ISO-8583</vt:lpstr>
      <vt:lpstr>ISO-8583</vt:lpstr>
      <vt:lpstr>ActiveMQ</vt:lpstr>
      <vt:lpstr>ActiveMQ</vt:lpstr>
      <vt:lpstr>ENVIRONMENTS</vt:lpstr>
      <vt:lpstr>ENVIRONMENTS</vt:lpstr>
      <vt:lpstr>SYSTEM ARCHITECTURE</vt:lpstr>
      <vt:lpstr>SYSTEM ARCHITECTURE</vt:lpstr>
      <vt:lpstr>FUNCTIONAL TOOLS</vt:lpstr>
      <vt:lpstr>FUNCTIONAL TOOLS</vt:lpstr>
      <vt:lpstr>1. Cek Saldo    </vt:lpstr>
      <vt:lpstr>2. Tarik Tunai</vt:lpstr>
      <vt:lpstr>3. Transfer Tunai</vt:lpstr>
      <vt:lpstr>4. Pembayaran</vt:lpstr>
      <vt:lpstr>5. Pembelian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ATM PROJECT by : Ariansyah Nugroho (EDP-003)</dc:title>
  <cp:lastModifiedBy>Ariansyah Nugroho</cp:lastModifiedBy>
  <cp:revision>16</cp:revision>
  <dcterms:modified xsi:type="dcterms:W3CDTF">2019-09-17T11:18:32Z</dcterms:modified>
</cp:coreProperties>
</file>